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98" r:id="rId3"/>
    <p:sldId id="331" r:id="rId4"/>
    <p:sldId id="332" r:id="rId5"/>
    <p:sldId id="333" r:id="rId6"/>
    <p:sldId id="334" r:id="rId7"/>
    <p:sldId id="335" r:id="rId8"/>
    <p:sldId id="336" r:id="rId9"/>
    <p:sldId id="337" r:id="rId10"/>
    <p:sldId id="339" r:id="rId11"/>
    <p:sldId id="340" r:id="rId12"/>
    <p:sldId id="341" r:id="rId13"/>
    <p:sldId id="34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4E6"/>
    <a:srgbClr val="CC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455" autoAdjust="0"/>
  </p:normalViewPr>
  <p:slideViewPr>
    <p:cSldViewPr snapToGrid="0">
      <p:cViewPr varScale="1">
        <p:scale>
          <a:sx n="64" d="100"/>
          <a:sy n="64" d="100"/>
        </p:scale>
        <p:origin x="9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42BFF-424F-4734-BDF5-6A4BC413651A}" type="datetimeFigureOut">
              <a:rPr lang="en-US" smtClean="0"/>
              <a:t>5/1/2021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E5D93-377C-4C31-92BF-7F7CED471544}" type="slidenum">
              <a:rPr lang="en-US" smtClean="0"/>
              <a:t>‹#›</a:t>
            </a:fld>
            <a:endParaRPr lang="en-US"/>
          </a:p>
        </p:txBody>
      </p:sp>
    </p:spTree>
    <p:extLst>
      <p:ext uri="{BB962C8B-B14F-4D97-AF65-F5344CB8AC3E}">
        <p14:creationId xmlns:p14="http://schemas.microsoft.com/office/powerpoint/2010/main" val="33029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3E5D93-377C-4C31-92BF-7F7CED471544}" type="slidenum">
              <a:rPr lang="en-US" smtClean="0"/>
              <a:t>1</a:t>
            </a:fld>
            <a:endParaRPr lang="en-US"/>
          </a:p>
        </p:txBody>
      </p:sp>
    </p:spTree>
    <p:extLst>
      <p:ext uri="{BB962C8B-B14F-4D97-AF65-F5344CB8AC3E}">
        <p14:creationId xmlns:p14="http://schemas.microsoft.com/office/powerpoint/2010/main" val="220607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there are two separate storms that later merge into one, there is a possibility to have “two eyes on the storm. The act of having two storms is created by the Fujiwara Effect, which results from tropical cyclones rotating close nearby and later merging to be one hurricane. </a:t>
            </a:r>
            <a:endParaRPr lang="en-US" dirty="0" smtClean="0">
              <a:effectLst/>
            </a:endParaRPr>
          </a:p>
          <a:p>
            <a:r>
              <a:rPr lang="en-GB" sz="1200" kern="1200" dirty="0" smtClean="0">
                <a:solidFill>
                  <a:schemeClr val="tx1"/>
                </a:solidFill>
                <a:effectLst/>
                <a:latin typeface="+mn-lt"/>
                <a:ea typeface="+mn-ea"/>
                <a:cs typeface="+mn-cs"/>
              </a:rPr>
              <a:t>The most dangerous part of a hurricane is the hurricane wall. This is attributed to the powerful winds on the wall, which is presented to the right of the storm's forward motion, a region also referred to as the right-front quadrant. Furthermore, the worst damage of the storm is discovered when the storm comes ashore and makes a landing.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10</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Hurricane Sandy is regarded historically as the second most dangerous hurricane after hurricane Katrina. Hurricane Sandy reached a category 2 hurricane before it could die down in the region. Some of the detrimental impacts of the hurricanes were 650,000, which resulted in an economic loss of an estimated $70.2 billion. Unfortunately, 147 persons lost their lives due to Hurricane Sandy. For days about 8.5 million people did not have power which resulted in difficulties in the rescue mission, especially in Haiti, which was the worst hit. Nonetheless, there are fun factors on hurricanes in general that can be interesting. In a hurricane, the most dangerous part of a hurricane is the hurricane wall; a hurricane can have “two eyes on the storm and can generate tornadoes.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B3E5D93-377C-4C31-92BF-7F7CED471544}" type="slidenum">
              <a:rPr lang="en-US" smtClean="0"/>
              <a:t>11</a:t>
            </a:fld>
            <a:endParaRPr lang="en-US"/>
          </a:p>
        </p:txBody>
      </p:sp>
    </p:spTree>
    <p:extLst>
      <p:ext uri="{BB962C8B-B14F-4D97-AF65-F5344CB8AC3E}">
        <p14:creationId xmlns:p14="http://schemas.microsoft.com/office/powerpoint/2010/main" val="268650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Hurricane Sandy started as a tropical wave that later developed into a tropical depression and quickly transitions to a tropical cyclone. Within less than 48 hours, the tropical cyclone has transitioned to be a Category 1 hurricane with estimated winds of about 74 mph (</a:t>
            </a:r>
            <a:r>
              <a:rPr lang="en-GB" sz="1200" kern="1200" dirty="0" err="1" smtClean="0">
                <a:solidFill>
                  <a:schemeClr val="tx1"/>
                </a:solidFill>
                <a:effectLst/>
                <a:latin typeface="+mn-lt"/>
                <a:ea typeface="+mn-ea"/>
                <a:cs typeface="+mn-cs"/>
              </a:rPr>
              <a:t>Neppalli</a:t>
            </a:r>
            <a:r>
              <a:rPr lang="en-GB" sz="1200" kern="1200" dirty="0" smtClean="0">
                <a:solidFill>
                  <a:schemeClr val="tx1"/>
                </a:solidFill>
                <a:effectLst/>
                <a:latin typeface="+mn-lt"/>
                <a:ea typeface="+mn-ea"/>
                <a:cs typeface="+mn-cs"/>
              </a:rPr>
              <a:t> et al., 2017).</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2</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Hurricane Sandy started on October 22, 2012, in the Caribbean Sea. </a:t>
            </a:r>
            <a:endParaRPr lang="en-US" dirty="0" smtClean="0">
              <a:effectLst/>
            </a:endParaRPr>
          </a:p>
          <a:p>
            <a:r>
              <a:rPr lang="en-GB" sz="1200" kern="1200" dirty="0" smtClean="0">
                <a:solidFill>
                  <a:schemeClr val="tx1"/>
                </a:solidFill>
                <a:effectLst/>
                <a:latin typeface="+mn-lt"/>
                <a:ea typeface="+mn-ea"/>
                <a:cs typeface="+mn-cs"/>
              </a:rPr>
              <a:t>After two days, the Hurricane made landing in Jamaica and was at about 80 mph, and was official considered a Category 1 Hurricane.</a:t>
            </a:r>
            <a:endParaRPr lang="en-US" dirty="0" smtClean="0">
              <a:effectLst/>
            </a:endParaRPr>
          </a:p>
          <a:p>
            <a:r>
              <a:rPr lang="en-GB" sz="1200" kern="1200" dirty="0" smtClean="0">
                <a:solidFill>
                  <a:schemeClr val="tx1"/>
                </a:solidFill>
                <a:effectLst/>
                <a:latin typeface="+mn-lt"/>
                <a:ea typeface="+mn-ea"/>
                <a:cs typeface="+mn-cs"/>
              </a:rPr>
              <a:t>On October 25th, 2012, Hurricane Sandy travelled to Cuba, and at the time, it was about 105 mph winds which made it be categorized as Category 2. The Hurricane travelled to both the Bahamas and Haiti, where it claimed 54 lives in Haiti and 2 people in the Bahamas. Later the Hurricane transitioned to the Dominican Republic, where it claimed another 11 people (</a:t>
            </a:r>
            <a:r>
              <a:rPr lang="en-GB" sz="1200" kern="1200" dirty="0" err="1" smtClean="0">
                <a:solidFill>
                  <a:schemeClr val="tx1"/>
                </a:solidFill>
                <a:effectLst/>
                <a:latin typeface="+mn-lt"/>
                <a:ea typeface="+mn-ea"/>
                <a:cs typeface="+mn-cs"/>
              </a:rPr>
              <a:t>Mitsova</a:t>
            </a:r>
            <a:r>
              <a:rPr lang="en-GB" sz="1200" kern="1200" dirty="0" smtClean="0">
                <a:solidFill>
                  <a:schemeClr val="tx1"/>
                </a:solidFill>
                <a:effectLst/>
                <a:latin typeface="+mn-lt"/>
                <a:ea typeface="+mn-ea"/>
                <a:cs typeface="+mn-cs"/>
              </a:rPr>
              <a:t> et al., 2018). </a:t>
            </a:r>
            <a:endParaRPr lang="en-US" dirty="0" smtClean="0">
              <a:effectLst/>
            </a:endParaRPr>
          </a:p>
          <a:p>
            <a:r>
              <a:rPr lang="en-GB" sz="1200" kern="1200" dirty="0" smtClean="0">
                <a:solidFill>
                  <a:schemeClr val="tx1"/>
                </a:solidFill>
                <a:effectLst/>
                <a:latin typeface="+mn-lt"/>
                <a:ea typeface="+mn-ea"/>
                <a:cs typeface="+mn-cs"/>
              </a:rPr>
              <a:t>From October 26th to 27th 2012, the Hurricane seems to lose its power where it had transitioned back from Category 1 to a tropical storm on 26th but later resumed to be a category 1 by 27th.</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3</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 October 28th, 2017, Hurricane Sunday travelled to Georgia, South Carolina, and parts of North Carolina. On its path, it was characterized to be destructive in nature. </a:t>
            </a:r>
            <a:endParaRPr lang="en-US" dirty="0" smtClean="0">
              <a:effectLst/>
            </a:endParaRPr>
          </a:p>
          <a:p>
            <a:r>
              <a:rPr lang="en-GB" sz="1200" kern="1200" dirty="0" smtClean="0">
                <a:solidFill>
                  <a:schemeClr val="tx1"/>
                </a:solidFill>
                <a:effectLst/>
                <a:latin typeface="+mn-lt"/>
                <a:ea typeface="+mn-ea"/>
                <a:cs typeface="+mn-cs"/>
              </a:rPr>
              <a:t>On October 29th, 2012, Hurricane Sandy made a landing on the East Coast of America. At the time, it has transitioned to a category 2 but a later weekend to be a tropical storm. Nonetheless, the damages witnessed in these regions were massive. For instance, the hurricane introduced high winds and drenching rains which was witnessed from Washington D.C to the rest of the northern regions. Later the hurricane made a landing into Atlantic City with estimated wind speeds of about 90mph with a high tide, which resulted in a 14-foot wave surge that was evident across New York, especially in lower Manhattan. At the same time, rains continued to hammer the city throughout the night, with about three tidal cycles witnessed. </a:t>
            </a:r>
            <a:endParaRPr lang="en-US" dirty="0" smtClean="0">
              <a:effectLst/>
            </a:endParaRPr>
          </a:p>
          <a:p>
            <a:r>
              <a:rPr lang="en-GB" sz="1200" kern="1200" dirty="0" smtClean="0">
                <a:solidFill>
                  <a:schemeClr val="tx1"/>
                </a:solidFill>
                <a:effectLst/>
                <a:latin typeface="+mn-lt"/>
                <a:ea typeface="+mn-ea"/>
                <a:cs typeface="+mn-cs"/>
              </a:rPr>
              <a:t>On October 30th, 2012, Hurricane Sandy was identified to move far from New York and progress into other regions in the Northeast. </a:t>
            </a:r>
            <a:endParaRPr lang="en-US" dirty="0" smtClean="0">
              <a:effectLst/>
            </a:endParaRPr>
          </a:p>
          <a:p>
            <a:r>
              <a:rPr lang="en-GB" sz="1200" kern="1200" dirty="0" smtClean="0">
                <a:solidFill>
                  <a:schemeClr val="tx1"/>
                </a:solidFill>
                <a:effectLst/>
                <a:latin typeface="+mn-lt"/>
                <a:ea typeface="+mn-ea"/>
                <a:cs typeface="+mn-cs"/>
              </a:rPr>
              <a:t>On October 31st, 2012, Hurricane Sandy identified to make for western Pennsylvania and made a disappearance and left behind heavy snow over the Appalachian Mountains.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4</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combination of numerous weather events was responsible for creating Hurricane Sandy. Some researchers have claimed climate change also played a vital role in the development of Hurricane Sandy, which was attributed to the rise in global warming. Nonetheless, there are three key weather factors that combined to form Hurricane Sandy. First, there were huge storms that gashed with forces of about 90mph (</a:t>
            </a:r>
            <a:r>
              <a:rPr lang="en-GB" sz="1200" kern="1200" dirty="0" err="1" smtClean="0">
                <a:solidFill>
                  <a:schemeClr val="tx1"/>
                </a:solidFill>
                <a:effectLst/>
                <a:latin typeface="+mn-lt"/>
                <a:ea typeface="+mn-ea"/>
                <a:cs typeface="+mn-cs"/>
              </a:rPr>
              <a:t>Neppalli</a:t>
            </a:r>
            <a:r>
              <a:rPr lang="en-GB" sz="1200" kern="1200" dirty="0" smtClean="0">
                <a:solidFill>
                  <a:schemeClr val="tx1"/>
                </a:solidFill>
                <a:effectLst/>
                <a:latin typeface="+mn-lt"/>
                <a:ea typeface="+mn-ea"/>
                <a:cs typeface="+mn-cs"/>
              </a:rPr>
              <a:t> et al., 2017). Second, there was a block of high pressure in the North-eastern Atlantic Ocean, which further made Hurricane Sandy very strong. Third, the conditions presented in its formation were perfectly similar to that of the 1991 “Perfect Storm,” which happened when a nor’easter was fed by Arctic air that absorbed Hurricane Grace.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5</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Hurricane Sandy's initial landfall was in Jamaica as a Category I hurricane on October 24th, 2012, and later the following day transitioned to Cuba, where there were massive destructions witnessed then Haiti, Dominican Republic, and the Bahamas (</a:t>
            </a:r>
            <a:r>
              <a:rPr lang="en-GB" sz="1200" kern="1200" dirty="0" err="1" smtClean="0">
                <a:solidFill>
                  <a:schemeClr val="tx1"/>
                </a:solidFill>
                <a:effectLst/>
                <a:latin typeface="+mn-lt"/>
                <a:ea typeface="+mn-ea"/>
                <a:cs typeface="+mn-cs"/>
              </a:rPr>
              <a:t>Neppalli</a:t>
            </a:r>
            <a:r>
              <a:rPr lang="en-GB" sz="1200" kern="1200" dirty="0" smtClean="0">
                <a:solidFill>
                  <a:schemeClr val="tx1"/>
                </a:solidFill>
                <a:effectLst/>
                <a:latin typeface="+mn-lt"/>
                <a:ea typeface="+mn-ea"/>
                <a:cs typeface="+mn-cs"/>
              </a:rPr>
              <a:t> et al.,2017). Sandy landed in the U.S on October 29th, 2012, near Atlantic City, later in New Jersey at the time. The winds were over 90 mph.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6</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U.S history, Hurricane Sandy is identified as the fourth most expensive hurricane in American history. An estimated 650,000 houses were damaged, which resulted in about $70.2 billion worth of damages caused in respective regions the hurricane fell. </a:t>
            </a:r>
            <a:endParaRPr lang="en-US" dirty="0" smtClean="0">
              <a:effectLst/>
            </a:endParaRPr>
          </a:p>
          <a:p>
            <a:r>
              <a:rPr lang="en-GB" sz="1200" kern="1200" dirty="0" smtClean="0">
                <a:solidFill>
                  <a:schemeClr val="tx1"/>
                </a:solidFill>
                <a:effectLst/>
                <a:latin typeface="+mn-lt"/>
                <a:ea typeface="+mn-ea"/>
                <a:cs typeface="+mn-cs"/>
              </a:rPr>
              <a:t>According to the National Hurricane Centre, an estimated 147 persons either lost their lives from drowning in the storm surges and the flooding. In the U.S alone, the lives lost were 72, while in Haiti, an estimated 54 deaths were reported (Lee, et al.,2020).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7</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a result of the hurricane, about 8.5 million people lost their power and had to stay for weeks before they were reconnected, which resulted in the communities having to halt emergency services such as hospitals and fire fighting. In addition, the Hurricane resulted in strong record-breaking surges, which resulted in flooding in both New Jersey and New York cities.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8</a:t>
            </a:fld>
            <a:endParaRPr lang="en-US"/>
          </a:p>
        </p:txBody>
      </p:sp>
    </p:spTree>
    <p:extLst>
      <p:ext uri="{BB962C8B-B14F-4D97-AF65-F5344CB8AC3E}">
        <p14:creationId xmlns:p14="http://schemas.microsoft.com/office/powerpoint/2010/main" val="108822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Hurricanes are regarded as some of the deadly times with the high devastating effects which can be felt across the land. Below are fun factors concerning Hurricanes in general: </a:t>
            </a:r>
            <a:endParaRPr lang="en-US" dirty="0" smtClean="0">
              <a:effectLst/>
            </a:endParaRPr>
          </a:p>
          <a:p>
            <a:pPr lvl="0"/>
            <a:r>
              <a:rPr lang="en-GB" sz="1200" kern="1200" dirty="0" smtClean="0">
                <a:solidFill>
                  <a:schemeClr val="tx1"/>
                </a:solidFill>
                <a:effectLst/>
                <a:latin typeface="+mn-lt"/>
                <a:ea typeface="+mn-ea"/>
                <a:cs typeface="+mn-cs"/>
              </a:rPr>
              <a:t>A hurricane has the potential in one region to dump over 6 inches of rain in a region before it moves to the next region (</a:t>
            </a:r>
            <a:r>
              <a:rPr lang="en-GB" sz="1200" kern="1200" dirty="0" err="1" smtClean="0">
                <a:solidFill>
                  <a:schemeClr val="tx1"/>
                </a:solidFill>
                <a:effectLst/>
                <a:latin typeface="+mn-lt"/>
                <a:ea typeface="+mn-ea"/>
                <a:cs typeface="+mn-cs"/>
              </a:rPr>
              <a:t>Neppalli</a:t>
            </a:r>
            <a:r>
              <a:rPr lang="en-GB" sz="1200" kern="1200" dirty="0" smtClean="0">
                <a:solidFill>
                  <a:schemeClr val="tx1"/>
                </a:solidFill>
                <a:effectLst/>
                <a:latin typeface="+mn-lt"/>
                <a:ea typeface="+mn-ea"/>
                <a:cs typeface="+mn-cs"/>
              </a:rPr>
              <a:t> et al., 2017).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heaviest of the rains in hurricanes occur at the </a:t>
            </a:r>
            <a:r>
              <a:rPr lang="en-GB" sz="1200" kern="1200" dirty="0" err="1" smtClean="0">
                <a:solidFill>
                  <a:schemeClr val="tx1"/>
                </a:solidFill>
                <a:effectLst/>
                <a:latin typeface="+mn-lt"/>
                <a:ea typeface="+mn-ea"/>
                <a:cs typeface="+mn-cs"/>
              </a:rPr>
              <a:t>center</a:t>
            </a:r>
            <a:r>
              <a:rPr lang="en-GB" sz="1200" kern="1200" dirty="0" smtClean="0">
                <a:solidFill>
                  <a:schemeClr val="tx1"/>
                </a:solidFill>
                <a:effectLst/>
                <a:latin typeface="+mn-lt"/>
                <a:ea typeface="+mn-ea"/>
                <a:cs typeface="+mn-cs"/>
              </a:rPr>
              <a:t> of the eye of the hurricanes. This is witnessed with the ring of clouds that surround the eye of the hurricanes and the continuous thunder and lightning identified at the eye of the hurricane.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Hurricanes have the potential to generate tornadoes. This results in two natural disasters at the same time, which cause more destruction.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With every second of lightning on the eye of the hurricane, it has the potential to release energy which can be equivalent to 10 atomic bombs. Thus, it is crucial for the storm chasers or hurricane field scientists to be extra careful when they are handling the hurricane to ensure not at any point they interact with the continuous lightening which is evident on the hurricane, especially once it passes to be a Category 2 hurricane (</a:t>
            </a:r>
            <a:r>
              <a:rPr lang="en-GB" sz="1200" kern="1200" dirty="0" err="1" smtClean="0">
                <a:solidFill>
                  <a:schemeClr val="tx1"/>
                </a:solidFill>
                <a:effectLst/>
                <a:latin typeface="+mn-lt"/>
                <a:ea typeface="+mn-ea"/>
                <a:cs typeface="+mn-cs"/>
              </a:rPr>
              <a:t>Meng</a:t>
            </a:r>
            <a:r>
              <a:rPr lang="en-GB" sz="1200" kern="1200" dirty="0" smtClean="0">
                <a:solidFill>
                  <a:schemeClr val="tx1"/>
                </a:solidFill>
                <a:effectLst/>
                <a:latin typeface="+mn-lt"/>
                <a:ea typeface="+mn-ea"/>
                <a:cs typeface="+mn-cs"/>
              </a:rPr>
              <a:t> &amp; </a:t>
            </a:r>
            <a:r>
              <a:rPr lang="en-GB" sz="1200" kern="1200" dirty="0" err="1" smtClean="0">
                <a:solidFill>
                  <a:schemeClr val="tx1"/>
                </a:solidFill>
                <a:effectLst/>
                <a:latin typeface="+mn-lt"/>
                <a:ea typeface="+mn-ea"/>
                <a:cs typeface="+mn-cs"/>
              </a:rPr>
              <a:t>Mozumder</a:t>
            </a:r>
            <a:r>
              <a:rPr lang="en-GB" sz="1200" kern="1200" dirty="0" smtClean="0">
                <a:solidFill>
                  <a:schemeClr val="tx1"/>
                </a:solidFill>
                <a:effectLst/>
                <a:latin typeface="+mn-lt"/>
                <a:ea typeface="+mn-ea"/>
                <a:cs typeface="+mn-cs"/>
              </a:rPr>
              <a:t>, 2021).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FF3043-A420-4A62-B629-AC3D61B03457}" type="slidenum">
              <a:rPr lang="en-US" smtClean="0"/>
              <a:t>9</a:t>
            </a:fld>
            <a:endParaRPr lang="en-US"/>
          </a:p>
        </p:txBody>
      </p:sp>
    </p:spTree>
    <p:extLst>
      <p:ext uri="{BB962C8B-B14F-4D97-AF65-F5344CB8AC3E}">
        <p14:creationId xmlns:p14="http://schemas.microsoft.com/office/powerpoint/2010/main" val="108822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5/1/2021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5/1/2021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5/1/2021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5/1/2021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Effects_of_Hurricane_Sandy_in_New_Jersey" TargetMode="External"/><Relationship Id="rId2" Type="http://schemas.openxmlformats.org/officeDocument/2006/relationships/hyperlink" Target="http://www.beachapedia.org/Hurricane_Sandy_-_The_Response" TargetMode="External"/><Relationship Id="rId1" Type="http://schemas.openxmlformats.org/officeDocument/2006/relationships/slideLayout" Target="../slideLayouts/slideLayout2.xml"/><Relationship Id="rId4" Type="http://schemas.openxmlformats.org/officeDocument/2006/relationships/hyperlink" Target="http://www.hurricanescience.org/science/forecast/forecasting/forecastproc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067" y="1020431"/>
            <a:ext cx="10993549" cy="1475013"/>
          </a:xfrm>
        </p:spPr>
        <p:txBody>
          <a:bodyPr>
            <a:normAutofit/>
          </a:bodyPr>
          <a:lstStyle/>
          <a:p>
            <a:pPr algn="ctr"/>
            <a:r>
              <a:rPr lang="en-US" sz="3800" b="1" dirty="0" smtClean="0"/>
              <a:t>Passion project: </a:t>
            </a:r>
            <a:r>
              <a:rPr lang="en-GB" b="1" dirty="0" smtClean="0"/>
              <a:t>Hurricane </a:t>
            </a:r>
            <a:r>
              <a:rPr lang="en-GB" b="1" dirty="0"/>
              <a:t>Sandy </a:t>
            </a:r>
            <a:endParaRPr lang="en-US" sz="3800" b="1" dirty="0"/>
          </a:p>
        </p:txBody>
      </p:sp>
      <p:sp>
        <p:nvSpPr>
          <p:cNvPr id="3" name="Subtitle 2"/>
          <p:cNvSpPr>
            <a:spLocks noGrp="1"/>
          </p:cNvSpPr>
          <p:nvPr>
            <p:ph type="subTitle" idx="1"/>
          </p:nvPr>
        </p:nvSpPr>
        <p:spPr>
          <a:xfrm>
            <a:off x="4093029" y="3599543"/>
            <a:ext cx="5457371" cy="1538057"/>
          </a:xfrm>
        </p:spPr>
        <p:txBody>
          <a:bodyPr>
            <a:normAutofit/>
          </a:bodyPr>
          <a:lstStyle/>
          <a:p>
            <a:pPr algn="ctr"/>
            <a:r>
              <a:rPr lang="en-US" sz="2800" dirty="0" smtClean="0">
                <a:solidFill>
                  <a:schemeClr val="bg1"/>
                </a:solidFill>
              </a:rPr>
              <a:t>Mohamed </a:t>
            </a:r>
            <a:r>
              <a:rPr lang="en-US" sz="2800" dirty="0" err="1" smtClean="0">
                <a:solidFill>
                  <a:schemeClr val="bg1"/>
                </a:solidFill>
              </a:rPr>
              <a:t>Elarqem</a:t>
            </a:r>
            <a:r>
              <a:rPr lang="en-US" sz="2800" dirty="0" smtClean="0">
                <a:solidFill>
                  <a:schemeClr val="bg1"/>
                </a:solidFill>
              </a:rPr>
              <a:t> </a:t>
            </a:r>
            <a:r>
              <a:rPr lang="en-US" sz="2800" dirty="0" smtClean="0">
                <a:solidFill>
                  <a:schemeClr val="bg1"/>
                </a:solidFill>
              </a:rPr>
              <a:t>  </a:t>
            </a:r>
            <a:endParaRPr lang="en-US" sz="2800" dirty="0" smtClean="0">
              <a:solidFill>
                <a:schemeClr val="bg1"/>
              </a:solidFill>
            </a:endParaRPr>
          </a:p>
        </p:txBody>
      </p:sp>
    </p:spTree>
    <p:extLst>
      <p:ext uri="{BB962C8B-B14F-4D97-AF65-F5344CB8AC3E}">
        <p14:creationId xmlns:p14="http://schemas.microsoft.com/office/powerpoint/2010/main" val="389469827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168" y="-57807"/>
            <a:ext cx="7704667" cy="1981200"/>
          </a:xfrm>
        </p:spPr>
        <p:txBody>
          <a:bodyPr/>
          <a:lstStyle/>
          <a:p>
            <a:pPr algn="ctr"/>
            <a:r>
              <a:rPr lang="en-GB" b="1" dirty="0"/>
              <a:t>Fun facts about Hurricane </a:t>
            </a:r>
            <a:r>
              <a:rPr lang="en-GB" b="1" dirty="0" smtClean="0"/>
              <a:t>Sandy (part b)</a:t>
            </a:r>
            <a:endParaRPr lang="en-US" dirty="0"/>
          </a:p>
        </p:txBody>
      </p:sp>
      <p:sp>
        <p:nvSpPr>
          <p:cNvPr id="3" name="Content Placeholder 2"/>
          <p:cNvSpPr>
            <a:spLocks noGrp="1"/>
          </p:cNvSpPr>
          <p:nvPr>
            <p:ph idx="1"/>
          </p:nvPr>
        </p:nvSpPr>
        <p:spPr>
          <a:xfrm>
            <a:off x="435428" y="1923393"/>
            <a:ext cx="6292917" cy="4556235"/>
          </a:xfrm>
          <a:solidFill>
            <a:srgbClr val="FFC000"/>
          </a:solidFill>
        </p:spPr>
        <p:txBody>
          <a:bodyPr>
            <a:normAutofit/>
          </a:bodyPr>
          <a:lstStyle/>
          <a:p>
            <a:pPr lvl="0"/>
            <a:endParaRPr lang="en-GB" dirty="0" smtClean="0"/>
          </a:p>
          <a:p>
            <a:pPr lvl="0"/>
            <a:r>
              <a:rPr lang="en-GB" dirty="0" smtClean="0"/>
              <a:t>When </a:t>
            </a:r>
            <a:r>
              <a:rPr lang="en-GB" dirty="0"/>
              <a:t>there are two separate storms that later merge into one, there is a possibility to have “two eyes on the storm. </a:t>
            </a:r>
            <a:endParaRPr lang="en-GB" dirty="0" smtClean="0"/>
          </a:p>
          <a:p>
            <a:pPr lvl="0"/>
            <a:r>
              <a:rPr lang="en-GB" dirty="0" smtClean="0"/>
              <a:t>The </a:t>
            </a:r>
            <a:r>
              <a:rPr lang="en-GB" dirty="0"/>
              <a:t>act of having two storms is created by the Fujiwara Effect, which results from tropical cyclones rotating close nearby and later merging to be one hurricane. </a:t>
            </a:r>
            <a:endParaRPr lang="en-US" sz="2800" dirty="0"/>
          </a:p>
          <a:p>
            <a:pPr lvl="0"/>
            <a:r>
              <a:rPr lang="en-GB" dirty="0"/>
              <a:t>The most dangerous part of a hurricane is the hurricane wall. </a:t>
            </a:r>
            <a:endParaRPr lang="en-GB" dirty="0" smtClean="0"/>
          </a:p>
          <a:p>
            <a:pPr lvl="0"/>
            <a:r>
              <a:rPr lang="en-GB" dirty="0" smtClean="0"/>
              <a:t>This </a:t>
            </a:r>
            <a:r>
              <a:rPr lang="en-GB" dirty="0"/>
              <a:t>is attributed to the powerful winds on the wall, which is presented to the right of the storm's forward motion, a region also referred to as the right-front quadrant. </a:t>
            </a:r>
            <a:endParaRPr lang="en-GB" dirty="0" smtClean="0"/>
          </a:p>
          <a:p>
            <a:pPr lvl="0"/>
            <a:r>
              <a:rPr lang="en-GB" dirty="0" smtClean="0"/>
              <a:t>Furthermore</a:t>
            </a:r>
            <a:r>
              <a:rPr lang="en-GB" dirty="0"/>
              <a:t>, the worst damage of the storm is discovered when the storm comes ashore and makes a landing. </a:t>
            </a:r>
            <a:endParaRPr lang="en-US" sz="2800" dirty="0"/>
          </a:p>
          <a:p>
            <a:pPr marL="324000" lvl="1" indent="0">
              <a:buNone/>
            </a:pPr>
            <a:endParaRPr lang="en-US" dirty="0" smtClean="0"/>
          </a:p>
          <a:p>
            <a:pPr marL="324000" lvl="1" indent="0">
              <a:buNone/>
            </a:pPr>
            <a:endParaRPr lang="en-US" dirty="0"/>
          </a:p>
          <a:p>
            <a:pPr marL="324000" lvl="1" indent="0">
              <a:buNone/>
            </a:pPr>
            <a:endParaRPr lang="en-US" dirty="0"/>
          </a:p>
        </p:txBody>
      </p:sp>
      <p:pic>
        <p:nvPicPr>
          <p:cNvPr id="5" name="Picture 4"/>
          <p:cNvPicPr>
            <a:picLocks noChangeAspect="1"/>
          </p:cNvPicPr>
          <p:nvPr/>
        </p:nvPicPr>
        <p:blipFill>
          <a:blip r:embed="rId3"/>
          <a:stretch>
            <a:fillRect/>
          </a:stretch>
        </p:blipFill>
        <p:spPr>
          <a:xfrm>
            <a:off x="6728346" y="1923393"/>
            <a:ext cx="5368120" cy="4556235"/>
          </a:xfrm>
          <a:prstGeom prst="rect">
            <a:avLst/>
          </a:prstGeom>
        </p:spPr>
      </p:pic>
    </p:spTree>
    <p:extLst>
      <p:ext uri="{BB962C8B-B14F-4D97-AF65-F5344CB8AC3E}">
        <p14:creationId xmlns:p14="http://schemas.microsoft.com/office/powerpoint/2010/main" val="3788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endParaRPr lang="en-US" dirty="0"/>
          </a:p>
        </p:txBody>
      </p:sp>
      <p:sp>
        <p:nvSpPr>
          <p:cNvPr id="3" name="Content Placeholder 2"/>
          <p:cNvSpPr>
            <a:spLocks noGrp="1"/>
          </p:cNvSpPr>
          <p:nvPr>
            <p:ph idx="1"/>
          </p:nvPr>
        </p:nvSpPr>
        <p:spPr>
          <a:solidFill>
            <a:srgbClr val="FFC000"/>
          </a:solidFill>
        </p:spPr>
        <p:txBody>
          <a:bodyPr/>
          <a:lstStyle/>
          <a:p>
            <a:r>
              <a:rPr lang="en-GB" dirty="0"/>
              <a:t>Hurricane Sandy is regarded historically as the second most dangerous hurricane after hurricane Katrina. </a:t>
            </a:r>
            <a:endParaRPr lang="en-GB" dirty="0" smtClean="0"/>
          </a:p>
          <a:p>
            <a:r>
              <a:rPr lang="en-GB" dirty="0" smtClean="0"/>
              <a:t>Hurricane </a:t>
            </a:r>
            <a:r>
              <a:rPr lang="en-GB" dirty="0"/>
              <a:t>Sandy reached a category 2 hurricane before it could die down in the region. Some of the detrimental impacts of the hurricanes were 650,000, which resulted in an economic loss of an estimated $70.2 billion. </a:t>
            </a:r>
            <a:endParaRPr lang="en-GB" dirty="0" smtClean="0"/>
          </a:p>
          <a:p>
            <a:r>
              <a:rPr lang="en-GB" dirty="0" smtClean="0"/>
              <a:t>Unfortunately</a:t>
            </a:r>
            <a:r>
              <a:rPr lang="en-GB" dirty="0"/>
              <a:t>, 147 persons lost their lives due to Hurricane Sandy. For days about 8.5 million people did not have power which resulted in difficulties in the rescue mission, especially in Haiti, which was the worst hit. </a:t>
            </a:r>
            <a:endParaRPr lang="en-GB" dirty="0" smtClean="0"/>
          </a:p>
          <a:p>
            <a:r>
              <a:rPr lang="en-GB" dirty="0" smtClean="0"/>
              <a:t>Nonetheless</a:t>
            </a:r>
            <a:r>
              <a:rPr lang="en-GB" dirty="0"/>
              <a:t>, there are fun factors on hurricanes in general that can be interesting. In a hurricane, the most dangerous part of a hurricane is the hurricane wall; a hurricane can have “two eyes on the storm and can generate tornadoes. </a:t>
            </a:r>
            <a:endParaRPr lang="en-US" dirty="0"/>
          </a:p>
          <a:p>
            <a:endParaRPr lang="en-US" dirty="0"/>
          </a:p>
        </p:txBody>
      </p:sp>
    </p:spTree>
    <p:extLst>
      <p:ext uri="{BB962C8B-B14F-4D97-AF65-F5344CB8AC3E}">
        <p14:creationId xmlns:p14="http://schemas.microsoft.com/office/powerpoint/2010/main" val="376653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References</a:t>
            </a:r>
            <a:r>
              <a:rPr lang="en-US" dirty="0"/>
              <a:t/>
            </a:r>
            <a:br>
              <a:rPr lang="en-US" dirty="0"/>
            </a:br>
            <a:endParaRPr lang="en-US" dirty="0"/>
          </a:p>
        </p:txBody>
      </p:sp>
      <p:sp>
        <p:nvSpPr>
          <p:cNvPr id="3" name="Content Placeholder 2"/>
          <p:cNvSpPr>
            <a:spLocks noGrp="1"/>
          </p:cNvSpPr>
          <p:nvPr>
            <p:ph idx="1"/>
          </p:nvPr>
        </p:nvSpPr>
        <p:spPr>
          <a:solidFill>
            <a:srgbClr val="FFC000"/>
          </a:solidFill>
        </p:spPr>
        <p:txBody>
          <a:bodyPr/>
          <a:lstStyle/>
          <a:p>
            <a:r>
              <a:rPr lang="en-GB" dirty="0"/>
              <a:t>Lee, S., Benedict, B. C., Jarvis, C. M., </a:t>
            </a:r>
            <a:r>
              <a:rPr lang="en-GB" dirty="0" err="1"/>
              <a:t>Siebeneck</a:t>
            </a:r>
            <a:r>
              <a:rPr lang="en-GB" dirty="0"/>
              <a:t>, L., &amp; </a:t>
            </a:r>
            <a:r>
              <a:rPr lang="en-GB" dirty="0" err="1"/>
              <a:t>Kuenanz</a:t>
            </a:r>
            <a:r>
              <a:rPr lang="en-GB" dirty="0"/>
              <a:t>, B. J. (2020). Support and barriers in long-term recovery after Hurricane Sandy: improvisation as a communicative process of resilience. </a:t>
            </a:r>
            <a:r>
              <a:rPr lang="en-GB" i="1" dirty="0"/>
              <a:t>Journal of Applied Communication Research</a:t>
            </a:r>
            <a:r>
              <a:rPr lang="en-GB" dirty="0"/>
              <a:t>, </a:t>
            </a:r>
            <a:r>
              <a:rPr lang="en-GB" i="1" dirty="0"/>
              <a:t>48</a:t>
            </a:r>
            <a:r>
              <a:rPr lang="en-GB" dirty="0"/>
              <a:t>(4), 438-458.</a:t>
            </a:r>
            <a:endParaRPr lang="en-US" dirty="0"/>
          </a:p>
          <a:p>
            <a:r>
              <a:rPr lang="en-GB" dirty="0" err="1"/>
              <a:t>Meng</a:t>
            </a:r>
            <a:r>
              <a:rPr lang="en-GB" dirty="0"/>
              <a:t>, S., &amp; </a:t>
            </a:r>
            <a:r>
              <a:rPr lang="en-GB" dirty="0" err="1"/>
              <a:t>Mozumder</a:t>
            </a:r>
            <a:r>
              <a:rPr lang="en-GB" dirty="0"/>
              <a:t>, P. (2021). Hurricane sandy: damages, disruptions and pathways to recovery. </a:t>
            </a:r>
            <a:r>
              <a:rPr lang="en-GB" i="1" dirty="0"/>
              <a:t>Economics of Disasters and Climate Change</a:t>
            </a:r>
            <a:r>
              <a:rPr lang="en-GB" dirty="0"/>
              <a:t>, 1-25.</a:t>
            </a:r>
            <a:endParaRPr lang="en-US" dirty="0"/>
          </a:p>
          <a:p>
            <a:r>
              <a:rPr lang="en-GB" dirty="0" err="1"/>
              <a:t>Mitsova</a:t>
            </a:r>
            <a:r>
              <a:rPr lang="en-GB" dirty="0"/>
              <a:t>, D., </a:t>
            </a:r>
            <a:r>
              <a:rPr lang="en-GB" dirty="0" err="1"/>
              <a:t>Esnard</a:t>
            </a:r>
            <a:r>
              <a:rPr lang="en-GB" dirty="0"/>
              <a:t>, A. M., </a:t>
            </a:r>
            <a:r>
              <a:rPr lang="en-GB" dirty="0" err="1"/>
              <a:t>Sapat</a:t>
            </a:r>
            <a:r>
              <a:rPr lang="en-GB" dirty="0"/>
              <a:t>, A., &amp; Lai, B. S. (2018). Socioeconomic vulnerability and electric power restoration timelines in Florida: the case of Hurricane Irma. </a:t>
            </a:r>
            <a:r>
              <a:rPr lang="en-GB" i="1" dirty="0"/>
              <a:t>Natural Hazards</a:t>
            </a:r>
            <a:r>
              <a:rPr lang="en-GB" dirty="0"/>
              <a:t>, </a:t>
            </a:r>
            <a:r>
              <a:rPr lang="en-GB" i="1" dirty="0"/>
              <a:t>94</a:t>
            </a:r>
            <a:r>
              <a:rPr lang="en-GB" dirty="0"/>
              <a:t>(2), 689-709.</a:t>
            </a:r>
            <a:endParaRPr lang="en-US" dirty="0"/>
          </a:p>
          <a:p>
            <a:r>
              <a:rPr lang="en-GB" dirty="0" err="1"/>
              <a:t>Neppalli</a:t>
            </a:r>
            <a:r>
              <a:rPr lang="en-GB" dirty="0"/>
              <a:t>, V. K., </a:t>
            </a:r>
            <a:r>
              <a:rPr lang="en-GB" dirty="0" err="1"/>
              <a:t>Caragea</a:t>
            </a:r>
            <a:r>
              <a:rPr lang="en-GB" dirty="0"/>
              <a:t>, C., </a:t>
            </a:r>
            <a:r>
              <a:rPr lang="en-GB" dirty="0" err="1"/>
              <a:t>Squicciarini</a:t>
            </a:r>
            <a:r>
              <a:rPr lang="en-GB" dirty="0"/>
              <a:t>, A., Tapia, A., &amp; </a:t>
            </a:r>
            <a:r>
              <a:rPr lang="en-GB" dirty="0" err="1"/>
              <a:t>Stehle</a:t>
            </a:r>
            <a:r>
              <a:rPr lang="en-GB" dirty="0"/>
              <a:t>, S. (2017). Sentiment analysis during Hurricane Sandy in emergency response. </a:t>
            </a:r>
            <a:r>
              <a:rPr lang="en-GB" i="1" dirty="0"/>
              <a:t>International journal of disaster risk reduction</a:t>
            </a:r>
            <a:r>
              <a:rPr lang="en-GB" dirty="0"/>
              <a:t>, </a:t>
            </a:r>
            <a:r>
              <a:rPr lang="en-GB" i="1" dirty="0"/>
              <a:t>21</a:t>
            </a:r>
            <a:r>
              <a:rPr lang="en-GB" dirty="0"/>
              <a:t>, 213-222.</a:t>
            </a:r>
            <a:endParaRPr lang="en-US" dirty="0"/>
          </a:p>
          <a:p>
            <a:pPr marL="0" indent="0">
              <a:buNone/>
            </a:pPr>
            <a:endParaRPr lang="en-US" dirty="0"/>
          </a:p>
        </p:txBody>
      </p:sp>
    </p:spTree>
    <p:extLst>
      <p:ext uri="{BB962C8B-B14F-4D97-AF65-F5344CB8AC3E}">
        <p14:creationId xmlns:p14="http://schemas.microsoft.com/office/powerpoint/2010/main" val="195452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Brainstorming questions </a:t>
            </a:r>
            <a:endParaRPr lang="en-US" dirty="0"/>
          </a:p>
        </p:txBody>
      </p:sp>
      <p:sp>
        <p:nvSpPr>
          <p:cNvPr id="3" name="Content Placeholder 2"/>
          <p:cNvSpPr>
            <a:spLocks noGrp="1"/>
          </p:cNvSpPr>
          <p:nvPr>
            <p:ph idx="1"/>
          </p:nvPr>
        </p:nvSpPr>
        <p:spPr>
          <a:xfrm>
            <a:off x="581192" y="2113614"/>
            <a:ext cx="11029615" cy="3745186"/>
          </a:xfrm>
          <a:solidFill>
            <a:srgbClr val="FFC000"/>
          </a:solidFill>
        </p:spPr>
        <p:txBody>
          <a:bodyPr>
            <a:normAutofit/>
          </a:bodyPr>
          <a:lstStyle/>
          <a:p>
            <a:endParaRPr lang="en-US" dirty="0" smtClean="0"/>
          </a:p>
          <a:p>
            <a:r>
              <a:rPr lang="en-US" dirty="0" smtClean="0"/>
              <a:t>When </a:t>
            </a:r>
            <a:r>
              <a:rPr lang="en-US" dirty="0"/>
              <a:t>does </a:t>
            </a:r>
            <a:r>
              <a:rPr lang="en-US" b="1" dirty="0"/>
              <a:t>hurricane</a:t>
            </a:r>
            <a:r>
              <a:rPr lang="en-US" dirty="0"/>
              <a:t> season start? </a:t>
            </a:r>
          </a:p>
          <a:p>
            <a:r>
              <a:rPr lang="en-US" dirty="0"/>
              <a:t>What is the difference between a </a:t>
            </a:r>
            <a:r>
              <a:rPr lang="en-US" b="1" dirty="0"/>
              <a:t>hurricane</a:t>
            </a:r>
            <a:r>
              <a:rPr lang="en-US" dirty="0"/>
              <a:t> and a typhoon? </a:t>
            </a:r>
            <a:endParaRPr lang="en-US" dirty="0" smtClean="0"/>
          </a:p>
          <a:p>
            <a:r>
              <a:rPr lang="en-US" dirty="0"/>
              <a:t>How did the government deal with Hurricane Sandy</a:t>
            </a:r>
            <a:r>
              <a:rPr lang="en-US" dirty="0" smtClean="0"/>
              <a:t>?</a:t>
            </a:r>
            <a:r>
              <a:rPr lang="en-US" dirty="0">
                <a:hlinkClick r:id="rId2"/>
              </a:rPr>
              <a:t/>
            </a:r>
            <a:br>
              <a:rPr lang="en-US" dirty="0">
                <a:hlinkClick r:id="rId2"/>
              </a:rPr>
            </a:br>
            <a:endParaRPr lang="en-US" dirty="0">
              <a:hlinkClick r:id="rId2"/>
            </a:endParaRPr>
          </a:p>
          <a:p>
            <a:r>
              <a:rPr lang="en-US" dirty="0"/>
              <a:t>Where did Hurricane Sandy hit the hardest</a:t>
            </a:r>
            <a:r>
              <a:rPr lang="en-US" dirty="0" smtClean="0"/>
              <a:t>?</a:t>
            </a:r>
            <a:r>
              <a:rPr lang="en-US" dirty="0">
                <a:hlinkClick r:id="rId3"/>
              </a:rPr>
              <a:t/>
            </a:r>
            <a:br>
              <a:rPr lang="en-US" dirty="0">
                <a:hlinkClick r:id="rId3"/>
              </a:rPr>
            </a:br>
            <a:endParaRPr lang="en-US" dirty="0">
              <a:hlinkClick r:id="rId3"/>
            </a:endParaRPr>
          </a:p>
          <a:p>
            <a:r>
              <a:rPr lang="en-US" dirty="0"/>
              <a:t>What tools are used to predict hurricanes</a:t>
            </a:r>
            <a:r>
              <a:rPr lang="en-US" dirty="0" smtClean="0"/>
              <a:t>?</a:t>
            </a:r>
            <a:r>
              <a:rPr lang="en-US" dirty="0">
                <a:hlinkClick r:id="rId4"/>
              </a:rPr>
              <a:t/>
            </a:r>
            <a:br>
              <a:rPr lang="en-US" dirty="0">
                <a:hlinkClick r:id="rId4"/>
              </a:rPr>
            </a:br>
            <a:endParaRPr lang="en-US" dirty="0">
              <a:hlinkClick r:id="rId4"/>
            </a:endParaRPr>
          </a:p>
          <a:p>
            <a:r>
              <a:rPr lang="en-US" dirty="0"/>
              <a:t>How do we know a hurricane is coming?</a:t>
            </a:r>
          </a:p>
          <a:p>
            <a:pPr marL="0" indent="0">
              <a:buNone/>
            </a:pPr>
            <a:endParaRPr lang="en-US" dirty="0"/>
          </a:p>
          <a:p>
            <a:endParaRPr lang="en-US" dirty="0"/>
          </a:p>
        </p:txBody>
      </p:sp>
    </p:spTree>
    <p:extLst>
      <p:ext uri="{BB962C8B-B14F-4D97-AF65-F5344CB8AC3E}">
        <p14:creationId xmlns:p14="http://schemas.microsoft.com/office/powerpoint/2010/main" val="282943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09" y="-389295"/>
            <a:ext cx="7704667" cy="1981200"/>
          </a:xfrm>
        </p:spPr>
        <p:txBody>
          <a:bodyPr/>
          <a:lstStyle/>
          <a:p>
            <a:pPr algn="ctr"/>
            <a:r>
              <a:rPr lang="en-GB" b="1" dirty="0"/>
              <a:t>What is Hurricane Sandy </a:t>
            </a:r>
            <a:r>
              <a:rPr lang="en-US" dirty="0"/>
              <a:t/>
            </a:r>
            <a:br>
              <a:rPr lang="en-US" dirty="0"/>
            </a:br>
            <a:endParaRPr lang="en-US" dirty="0"/>
          </a:p>
        </p:txBody>
      </p:sp>
      <p:sp>
        <p:nvSpPr>
          <p:cNvPr id="3" name="Content Placeholder 2"/>
          <p:cNvSpPr>
            <a:spLocks noGrp="1"/>
          </p:cNvSpPr>
          <p:nvPr>
            <p:ph idx="1"/>
          </p:nvPr>
        </p:nvSpPr>
        <p:spPr>
          <a:xfrm>
            <a:off x="435428" y="2017487"/>
            <a:ext cx="7398387" cy="4840514"/>
          </a:xfrm>
          <a:solidFill>
            <a:srgbClr val="FFC000"/>
          </a:solidFill>
        </p:spPr>
        <p:txBody>
          <a:bodyPr>
            <a:normAutofit/>
          </a:bodyPr>
          <a:lstStyle/>
          <a:p>
            <a:r>
              <a:rPr lang="en-GB" dirty="0"/>
              <a:t>Hurricane Sandy is a </a:t>
            </a:r>
            <a:r>
              <a:rPr lang="en-GB" dirty="0" smtClean="0"/>
              <a:t>massive, deadliest</a:t>
            </a:r>
            <a:r>
              <a:rPr lang="en-GB" dirty="0"/>
              <a:t>, destructive, and stronger storm that is accompanied by a significant wind and flooding. </a:t>
            </a:r>
            <a:r>
              <a:rPr lang="en-GB" dirty="0" smtClean="0"/>
              <a:t> </a:t>
            </a:r>
          </a:p>
          <a:p>
            <a:r>
              <a:rPr lang="en-GB" dirty="0" smtClean="0"/>
              <a:t>Hurricane </a:t>
            </a:r>
            <a:r>
              <a:rPr lang="en-GB" dirty="0"/>
              <a:t>Sandy is also known as </a:t>
            </a:r>
            <a:r>
              <a:rPr lang="en-GB" dirty="0" err="1"/>
              <a:t>Superstorm</a:t>
            </a:r>
            <a:r>
              <a:rPr lang="en-GB" dirty="0"/>
              <a:t> Sandy.</a:t>
            </a:r>
            <a:endParaRPr lang="en-US" dirty="0"/>
          </a:p>
          <a:p>
            <a:r>
              <a:rPr lang="en-GB" dirty="0"/>
              <a:t>Hurricane Sandy started as a tropical wave that later developed into a tropical depression and quickly transitions to a tropical cyclone. </a:t>
            </a:r>
            <a:endParaRPr lang="en-GB" dirty="0" smtClean="0"/>
          </a:p>
          <a:p>
            <a:r>
              <a:rPr lang="en-GB" dirty="0" smtClean="0"/>
              <a:t>Within </a:t>
            </a:r>
            <a:r>
              <a:rPr lang="en-GB" dirty="0"/>
              <a:t>less than 48 hours, the tropical </a:t>
            </a:r>
            <a:r>
              <a:rPr lang="en-GB" dirty="0" smtClean="0"/>
              <a:t>cyclone transitioned </a:t>
            </a:r>
            <a:r>
              <a:rPr lang="en-GB" dirty="0"/>
              <a:t>to be a Category 1 hurricane with estimated winds of about 74 mph (</a:t>
            </a:r>
            <a:r>
              <a:rPr lang="en-GB" dirty="0" err="1"/>
              <a:t>Neppalli</a:t>
            </a:r>
            <a:r>
              <a:rPr lang="en-GB" dirty="0"/>
              <a:t> et al., 2017</a:t>
            </a:r>
            <a:r>
              <a:rPr lang="en-GB" dirty="0" smtClean="0"/>
              <a:t>). </a:t>
            </a:r>
            <a:endParaRPr lang="en-US" dirty="0"/>
          </a:p>
          <a:p>
            <a:pPr lvl="1">
              <a:buFont typeface="Wingdings" pitchFamily="2" charset="2"/>
              <a:buChar char="§"/>
            </a:pPr>
            <a:endParaRPr lang="en-US" dirty="0" smtClean="0"/>
          </a:p>
          <a:p>
            <a:pPr lvl="1">
              <a:buFont typeface="Wingdings" pitchFamily="2" charset="2"/>
              <a:buChar char="§"/>
            </a:pPr>
            <a:endParaRPr lang="en-US" dirty="0"/>
          </a:p>
          <a:p>
            <a:pPr lvl="1">
              <a:buFont typeface="Wingdings" pitchFamily="2" charset="2"/>
              <a:buChar char="§"/>
            </a:pPr>
            <a:endParaRPr lang="en-US" dirty="0" smtClean="0"/>
          </a:p>
          <a:p>
            <a:pPr marL="324000" lvl="1" indent="0">
              <a:buNone/>
            </a:pPr>
            <a:endParaRPr lang="en-US" dirty="0" smtClean="0"/>
          </a:p>
        </p:txBody>
      </p:sp>
      <p:pic>
        <p:nvPicPr>
          <p:cNvPr id="5" name="Picture 4"/>
          <p:cNvPicPr>
            <a:picLocks noChangeAspect="1"/>
          </p:cNvPicPr>
          <p:nvPr/>
        </p:nvPicPr>
        <p:blipFill>
          <a:blip r:embed="rId3"/>
          <a:stretch>
            <a:fillRect/>
          </a:stretch>
        </p:blipFill>
        <p:spPr>
          <a:xfrm>
            <a:off x="7833816" y="2017487"/>
            <a:ext cx="3957850" cy="4840513"/>
          </a:xfrm>
          <a:prstGeom prst="rect">
            <a:avLst/>
          </a:prstGeom>
        </p:spPr>
      </p:pic>
    </p:spTree>
    <p:extLst>
      <p:ext uri="{BB962C8B-B14F-4D97-AF65-F5344CB8AC3E}">
        <p14:creationId xmlns:p14="http://schemas.microsoft.com/office/powerpoint/2010/main" val="27820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09" y="-641886"/>
            <a:ext cx="7704667" cy="1981200"/>
          </a:xfrm>
        </p:spPr>
        <p:txBody>
          <a:bodyPr/>
          <a:lstStyle/>
          <a:p>
            <a:pPr algn="ctr"/>
            <a:r>
              <a:rPr lang="en-GB" b="1" dirty="0"/>
              <a:t>Hurricane Sandy </a:t>
            </a:r>
            <a:r>
              <a:rPr lang="en-GB" b="1" dirty="0" smtClean="0"/>
              <a:t>timelines (part a)</a:t>
            </a:r>
            <a:r>
              <a:rPr lang="en-GB" b="1" dirty="0"/>
              <a:t>  </a:t>
            </a:r>
            <a:endParaRPr lang="en-US" dirty="0"/>
          </a:p>
        </p:txBody>
      </p:sp>
      <p:sp>
        <p:nvSpPr>
          <p:cNvPr id="3" name="Content Placeholder 2"/>
          <p:cNvSpPr>
            <a:spLocks noGrp="1"/>
          </p:cNvSpPr>
          <p:nvPr>
            <p:ph idx="1"/>
          </p:nvPr>
        </p:nvSpPr>
        <p:spPr>
          <a:xfrm>
            <a:off x="421780" y="1842446"/>
            <a:ext cx="6696321" cy="4908751"/>
          </a:xfrm>
          <a:solidFill>
            <a:srgbClr val="FFC000"/>
          </a:solidFill>
        </p:spPr>
        <p:txBody>
          <a:bodyPr>
            <a:normAutofit lnSpcReduction="10000"/>
          </a:bodyPr>
          <a:lstStyle/>
          <a:p>
            <a:pPr lvl="0"/>
            <a:r>
              <a:rPr lang="en-GB" dirty="0" smtClean="0"/>
              <a:t>Hurricane </a:t>
            </a:r>
            <a:r>
              <a:rPr lang="en-GB" dirty="0"/>
              <a:t>Sandy started on October 22, 2012, in the Caribbean Sea. </a:t>
            </a:r>
            <a:endParaRPr lang="en-US" sz="2800" dirty="0"/>
          </a:p>
          <a:p>
            <a:pPr lvl="0"/>
            <a:r>
              <a:rPr lang="en-GB" dirty="0"/>
              <a:t>After two days, the Hurricane made landing in Jamaica and was at about 80 mph, and was official considered a Category 1 Hurricane.</a:t>
            </a:r>
            <a:endParaRPr lang="en-US" sz="2800" dirty="0"/>
          </a:p>
          <a:p>
            <a:pPr lvl="0"/>
            <a:r>
              <a:rPr lang="en-GB" dirty="0"/>
              <a:t>On October 25th, 2012, Hurricane Sandy travelled to Cuba, and at the time, it was about 105 mph winds which made it be categorized as Category 2. </a:t>
            </a:r>
            <a:endParaRPr lang="en-GB" dirty="0" smtClean="0"/>
          </a:p>
          <a:p>
            <a:pPr lvl="0"/>
            <a:r>
              <a:rPr lang="en-GB" dirty="0" smtClean="0"/>
              <a:t>The </a:t>
            </a:r>
            <a:r>
              <a:rPr lang="en-GB" dirty="0"/>
              <a:t>Hurricane travelled to both the Bahamas and Haiti, where it claimed 54 lives in Haiti and 2 people in the Bahamas. </a:t>
            </a:r>
            <a:endParaRPr lang="en-GB" dirty="0" smtClean="0"/>
          </a:p>
          <a:p>
            <a:pPr lvl="0"/>
            <a:r>
              <a:rPr lang="en-GB" dirty="0" smtClean="0"/>
              <a:t>Later </a:t>
            </a:r>
            <a:r>
              <a:rPr lang="en-GB" dirty="0"/>
              <a:t>the Hurricane transitioned to the Dominican Republic, where it claimed another 11 people (</a:t>
            </a:r>
            <a:r>
              <a:rPr lang="en-GB" dirty="0" err="1"/>
              <a:t>Mitsova</a:t>
            </a:r>
            <a:r>
              <a:rPr lang="en-GB" dirty="0"/>
              <a:t> et al., 2018). </a:t>
            </a:r>
            <a:endParaRPr lang="en-US" sz="2800" dirty="0"/>
          </a:p>
          <a:p>
            <a:pPr lvl="0"/>
            <a:r>
              <a:rPr lang="en-GB" dirty="0"/>
              <a:t>From October 26th to 27th 2012, the Hurricane seems to lose its power where it had transitioned back from Category 1 to a tropical storm on 26th but later resumed to be a category 1 by 27th</a:t>
            </a:r>
            <a:r>
              <a:rPr lang="en-GB" dirty="0" smtClean="0"/>
              <a:t>.</a:t>
            </a:r>
            <a:endParaRPr lang="en-US" sz="2800" dirty="0"/>
          </a:p>
          <a:p>
            <a:pPr marL="324000" lvl="1" indent="0">
              <a:buNone/>
            </a:pPr>
            <a:endParaRPr lang="en-US" dirty="0"/>
          </a:p>
        </p:txBody>
      </p:sp>
      <p:pic>
        <p:nvPicPr>
          <p:cNvPr id="4" name="Picture 3"/>
          <p:cNvPicPr>
            <a:picLocks noChangeAspect="1"/>
          </p:cNvPicPr>
          <p:nvPr/>
        </p:nvPicPr>
        <p:blipFill>
          <a:blip r:embed="rId3"/>
          <a:stretch>
            <a:fillRect/>
          </a:stretch>
        </p:blipFill>
        <p:spPr>
          <a:xfrm>
            <a:off x="7118102" y="1842446"/>
            <a:ext cx="4779678" cy="4908751"/>
          </a:xfrm>
          <a:prstGeom prst="rect">
            <a:avLst/>
          </a:prstGeom>
        </p:spPr>
      </p:pic>
    </p:spTree>
    <p:extLst>
      <p:ext uri="{BB962C8B-B14F-4D97-AF65-F5344CB8AC3E}">
        <p14:creationId xmlns:p14="http://schemas.microsoft.com/office/powerpoint/2010/main" val="27443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09" y="-505409"/>
            <a:ext cx="7704667" cy="1981200"/>
          </a:xfrm>
        </p:spPr>
        <p:txBody>
          <a:bodyPr/>
          <a:lstStyle/>
          <a:p>
            <a:pPr algn="ctr"/>
            <a:r>
              <a:rPr lang="en-GB" b="1" dirty="0"/>
              <a:t>Hurricane Sandy timelines </a:t>
            </a:r>
            <a:r>
              <a:rPr lang="en-GB" b="1" dirty="0" smtClean="0"/>
              <a:t>(part b) </a:t>
            </a:r>
            <a:endParaRPr lang="en-US" dirty="0"/>
          </a:p>
        </p:txBody>
      </p:sp>
      <p:sp>
        <p:nvSpPr>
          <p:cNvPr id="3" name="Content Placeholder 2"/>
          <p:cNvSpPr>
            <a:spLocks noGrp="1"/>
          </p:cNvSpPr>
          <p:nvPr>
            <p:ph idx="1"/>
          </p:nvPr>
        </p:nvSpPr>
        <p:spPr>
          <a:xfrm>
            <a:off x="435429" y="1801504"/>
            <a:ext cx="6811532" cy="5056497"/>
          </a:xfrm>
          <a:solidFill>
            <a:srgbClr val="FFC000"/>
          </a:solidFill>
        </p:spPr>
        <p:txBody>
          <a:bodyPr>
            <a:normAutofit fontScale="85000" lnSpcReduction="20000"/>
          </a:bodyPr>
          <a:lstStyle/>
          <a:p>
            <a:r>
              <a:rPr lang="en-GB" dirty="0" smtClean="0"/>
              <a:t>On </a:t>
            </a:r>
            <a:r>
              <a:rPr lang="en-GB" dirty="0"/>
              <a:t>October 28th, 2017, Hurricane Sunday travelled to Georgia, South Carolina, and parts of North Carolina. </a:t>
            </a:r>
            <a:r>
              <a:rPr lang="en-GB" dirty="0" smtClean="0"/>
              <a:t> </a:t>
            </a:r>
          </a:p>
          <a:p>
            <a:pPr lvl="0"/>
            <a:r>
              <a:rPr lang="en-GB" dirty="0" smtClean="0"/>
              <a:t>On </a:t>
            </a:r>
            <a:r>
              <a:rPr lang="en-GB" dirty="0"/>
              <a:t>its path, it was characterized to be destructive in nature. </a:t>
            </a:r>
            <a:endParaRPr lang="en-US" sz="2800" dirty="0"/>
          </a:p>
          <a:p>
            <a:pPr lvl="0"/>
            <a:r>
              <a:rPr lang="en-GB" dirty="0"/>
              <a:t>On October 29th, 2012, Hurricane Sandy made a landing on the East Coast of America. </a:t>
            </a:r>
            <a:endParaRPr lang="en-GB" dirty="0" smtClean="0"/>
          </a:p>
          <a:p>
            <a:pPr lvl="0"/>
            <a:r>
              <a:rPr lang="en-GB" dirty="0" smtClean="0"/>
              <a:t>At </a:t>
            </a:r>
            <a:r>
              <a:rPr lang="en-GB" dirty="0"/>
              <a:t>the time, it has transitioned to a category 2 but a later weekend to be a tropical storm. </a:t>
            </a:r>
            <a:endParaRPr lang="en-GB" dirty="0" smtClean="0"/>
          </a:p>
          <a:p>
            <a:pPr lvl="0"/>
            <a:r>
              <a:rPr lang="en-GB" dirty="0" smtClean="0"/>
              <a:t>Nonetheless, the </a:t>
            </a:r>
            <a:r>
              <a:rPr lang="en-GB" dirty="0"/>
              <a:t>damages witnessed in these regions were massive. </a:t>
            </a:r>
            <a:endParaRPr lang="en-GB" dirty="0" smtClean="0"/>
          </a:p>
          <a:p>
            <a:pPr lvl="0"/>
            <a:r>
              <a:rPr lang="en-GB" dirty="0" smtClean="0"/>
              <a:t>For </a:t>
            </a:r>
            <a:r>
              <a:rPr lang="en-GB" dirty="0"/>
              <a:t>instance, the hurricane introduced high winds and drenching rains which was witnessed from Washington D.C to the rest of the northern regions. </a:t>
            </a:r>
            <a:endParaRPr lang="en-GB" dirty="0" smtClean="0"/>
          </a:p>
          <a:p>
            <a:pPr lvl="0"/>
            <a:r>
              <a:rPr lang="en-GB" dirty="0" smtClean="0"/>
              <a:t>Later </a:t>
            </a:r>
            <a:r>
              <a:rPr lang="en-GB" dirty="0"/>
              <a:t>the hurricane made a landing into Atlantic City with estimated wind speeds of about 90mph with a high tide, which resulted in a 14-foot wave surge that was evident across New York, especially in lower Manhattan. </a:t>
            </a:r>
            <a:endParaRPr lang="en-GB" dirty="0" smtClean="0"/>
          </a:p>
          <a:p>
            <a:pPr lvl="0"/>
            <a:r>
              <a:rPr lang="en-GB" dirty="0" smtClean="0"/>
              <a:t>At </a:t>
            </a:r>
            <a:r>
              <a:rPr lang="en-GB" dirty="0"/>
              <a:t>the same time, rains continued to hammer the city throughout the night, with about three tidal cycles witnessed. </a:t>
            </a:r>
            <a:endParaRPr lang="en-US" sz="2800" dirty="0"/>
          </a:p>
          <a:p>
            <a:pPr lvl="0"/>
            <a:r>
              <a:rPr lang="en-GB" dirty="0"/>
              <a:t>On October 30th, 2012, Hurricane Sandy was identified to move far from New York and progress into other regions in the Northeast. </a:t>
            </a:r>
            <a:endParaRPr lang="en-US" sz="2800" dirty="0"/>
          </a:p>
          <a:p>
            <a:pPr lvl="0"/>
            <a:r>
              <a:rPr lang="en-GB" dirty="0"/>
              <a:t>On October 31st, 2012, Hurricane Sandy identified to make for western Pennsylvania and made a disappearance and left behind heavy snow over the Appalachian Mountains. </a:t>
            </a:r>
            <a:endParaRPr lang="en-US" sz="2800" dirty="0"/>
          </a:p>
          <a:p>
            <a:pPr marL="324000" lvl="1" indent="0">
              <a:buNone/>
            </a:pPr>
            <a:endParaRPr lang="en-US" dirty="0" smtClean="0"/>
          </a:p>
        </p:txBody>
      </p:sp>
      <p:pic>
        <p:nvPicPr>
          <p:cNvPr id="4" name="Picture 3"/>
          <p:cNvPicPr>
            <a:picLocks noChangeAspect="1"/>
          </p:cNvPicPr>
          <p:nvPr/>
        </p:nvPicPr>
        <p:blipFill>
          <a:blip r:embed="rId3"/>
          <a:stretch>
            <a:fillRect/>
          </a:stretch>
        </p:blipFill>
        <p:spPr>
          <a:xfrm>
            <a:off x="7246961" y="1801504"/>
            <a:ext cx="4804012" cy="5056496"/>
          </a:xfrm>
          <a:prstGeom prst="rect">
            <a:avLst/>
          </a:prstGeom>
        </p:spPr>
      </p:pic>
    </p:spTree>
    <p:extLst>
      <p:ext uri="{BB962C8B-B14F-4D97-AF65-F5344CB8AC3E}">
        <p14:creationId xmlns:p14="http://schemas.microsoft.com/office/powerpoint/2010/main" val="376255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768" y="0"/>
            <a:ext cx="7704667" cy="1981200"/>
          </a:xfrm>
        </p:spPr>
        <p:txBody>
          <a:bodyPr/>
          <a:lstStyle/>
          <a:p>
            <a:pPr algn="ctr"/>
            <a:r>
              <a:rPr lang="en-GB" b="1" dirty="0"/>
              <a:t>How was Hurricane Sandy caused? </a:t>
            </a:r>
            <a:r>
              <a:rPr lang="en-US" dirty="0"/>
              <a:t/>
            </a:r>
            <a:br>
              <a:rPr lang="en-US" dirty="0"/>
            </a:br>
            <a:endParaRPr lang="en-US" dirty="0"/>
          </a:p>
        </p:txBody>
      </p:sp>
      <p:sp>
        <p:nvSpPr>
          <p:cNvPr id="3" name="Content Placeholder 2"/>
          <p:cNvSpPr>
            <a:spLocks noGrp="1"/>
          </p:cNvSpPr>
          <p:nvPr>
            <p:ph idx="1"/>
          </p:nvPr>
        </p:nvSpPr>
        <p:spPr>
          <a:xfrm>
            <a:off x="394486" y="1856096"/>
            <a:ext cx="6756939" cy="4899546"/>
          </a:xfrm>
          <a:solidFill>
            <a:srgbClr val="FFC000"/>
          </a:solidFill>
        </p:spPr>
        <p:txBody>
          <a:bodyPr>
            <a:normAutofit/>
          </a:bodyPr>
          <a:lstStyle/>
          <a:p>
            <a:pPr lvl="1"/>
            <a:endParaRPr lang="en-GB" dirty="0" smtClean="0"/>
          </a:p>
          <a:p>
            <a:pPr lvl="1"/>
            <a:r>
              <a:rPr lang="en-GB" dirty="0" smtClean="0"/>
              <a:t>A </a:t>
            </a:r>
            <a:r>
              <a:rPr lang="en-GB" dirty="0"/>
              <a:t>combination of numerous weather events was responsible for creating Hurricane Sandy. </a:t>
            </a:r>
          </a:p>
          <a:p>
            <a:pPr lvl="1"/>
            <a:r>
              <a:rPr lang="en-GB" dirty="0" smtClean="0"/>
              <a:t>Some </a:t>
            </a:r>
            <a:r>
              <a:rPr lang="en-GB" dirty="0"/>
              <a:t>researchers have claimed climate change also played a vital role in the development of Hurricane Sandy, which was attributed to the rise in global warming. </a:t>
            </a:r>
            <a:endParaRPr lang="en-GB" dirty="0" smtClean="0"/>
          </a:p>
          <a:p>
            <a:pPr lvl="1"/>
            <a:r>
              <a:rPr lang="en-GB" dirty="0" smtClean="0"/>
              <a:t>Nonetheless</a:t>
            </a:r>
            <a:r>
              <a:rPr lang="en-GB" dirty="0"/>
              <a:t>, there are three key weather factors that combined to form Hurricane Sandy. </a:t>
            </a:r>
            <a:endParaRPr lang="en-GB" dirty="0" smtClean="0"/>
          </a:p>
          <a:p>
            <a:pPr lvl="1"/>
            <a:r>
              <a:rPr lang="en-GB" dirty="0" smtClean="0"/>
              <a:t>First</a:t>
            </a:r>
            <a:r>
              <a:rPr lang="en-GB" dirty="0"/>
              <a:t>, there were huge storms that gashed with forces of about 90mph (</a:t>
            </a:r>
            <a:r>
              <a:rPr lang="en-GB" dirty="0" err="1"/>
              <a:t>Neppalli</a:t>
            </a:r>
            <a:r>
              <a:rPr lang="en-GB" dirty="0"/>
              <a:t> et al., 2017). </a:t>
            </a:r>
            <a:endParaRPr lang="en-GB" dirty="0" smtClean="0"/>
          </a:p>
          <a:p>
            <a:pPr lvl="1"/>
            <a:r>
              <a:rPr lang="en-GB" dirty="0" smtClean="0"/>
              <a:t>Second</a:t>
            </a:r>
            <a:r>
              <a:rPr lang="en-GB" dirty="0"/>
              <a:t>, there was a block of high pressure in the North-eastern Atlantic Ocean, which further made Hurricane Sandy very strong. </a:t>
            </a:r>
            <a:endParaRPr lang="en-GB" dirty="0" smtClean="0"/>
          </a:p>
          <a:p>
            <a:pPr lvl="1"/>
            <a:r>
              <a:rPr lang="en-GB" dirty="0" smtClean="0"/>
              <a:t>Third</a:t>
            </a:r>
            <a:r>
              <a:rPr lang="en-GB" dirty="0"/>
              <a:t>, the conditions presented in its formation were perfectly similar to that of the 1991 “Perfect Storm,” which happened when a nor’easter was fed by Arctic air that absorbed Hurricane Grace. </a:t>
            </a:r>
            <a:endParaRPr lang="en-US" dirty="0"/>
          </a:p>
          <a:p>
            <a:pPr marL="324000" lvl="1" indent="0">
              <a:buNone/>
            </a:pPr>
            <a:endParaRPr lang="en-US" dirty="0" smtClean="0"/>
          </a:p>
          <a:p>
            <a:pPr marL="324000" lvl="1" indent="0">
              <a:buNone/>
            </a:pPr>
            <a:endParaRPr lang="en-US" dirty="0"/>
          </a:p>
          <a:p>
            <a:pPr marL="324000" lvl="1" indent="0">
              <a:buNone/>
            </a:pPr>
            <a:endParaRPr lang="en-US" dirty="0"/>
          </a:p>
        </p:txBody>
      </p:sp>
      <p:pic>
        <p:nvPicPr>
          <p:cNvPr id="4" name="Picture 3"/>
          <p:cNvPicPr>
            <a:picLocks noChangeAspect="1"/>
          </p:cNvPicPr>
          <p:nvPr/>
        </p:nvPicPr>
        <p:blipFill>
          <a:blip r:embed="rId3"/>
          <a:stretch>
            <a:fillRect/>
          </a:stretch>
        </p:blipFill>
        <p:spPr>
          <a:xfrm>
            <a:off x="7151426" y="1856096"/>
            <a:ext cx="5040573" cy="4899546"/>
          </a:xfrm>
          <a:prstGeom prst="rect">
            <a:avLst/>
          </a:prstGeom>
        </p:spPr>
      </p:pic>
    </p:spTree>
    <p:extLst>
      <p:ext uri="{BB962C8B-B14F-4D97-AF65-F5344CB8AC3E}">
        <p14:creationId xmlns:p14="http://schemas.microsoft.com/office/powerpoint/2010/main" val="86009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896" y="-327988"/>
            <a:ext cx="7704667" cy="1981200"/>
          </a:xfrm>
        </p:spPr>
        <p:txBody>
          <a:bodyPr/>
          <a:lstStyle/>
          <a:p>
            <a:pPr algn="ctr"/>
            <a:r>
              <a:rPr lang="en-GB" b="1" dirty="0" smtClean="0"/>
              <a:t>Hurricane Sandy landfall</a:t>
            </a:r>
            <a:r>
              <a:rPr lang="en-US" dirty="0"/>
              <a:t/>
            </a:r>
            <a:br>
              <a:rPr lang="en-US" dirty="0"/>
            </a:br>
            <a:endParaRPr lang="en-US" dirty="0"/>
          </a:p>
        </p:txBody>
      </p:sp>
      <p:sp>
        <p:nvSpPr>
          <p:cNvPr id="3" name="Content Placeholder 2"/>
          <p:cNvSpPr>
            <a:spLocks noGrp="1"/>
          </p:cNvSpPr>
          <p:nvPr>
            <p:ph idx="1"/>
          </p:nvPr>
        </p:nvSpPr>
        <p:spPr>
          <a:xfrm>
            <a:off x="435428" y="2017487"/>
            <a:ext cx="7343795" cy="4462141"/>
          </a:xfrm>
          <a:solidFill>
            <a:srgbClr val="FFC000"/>
          </a:solidFill>
        </p:spPr>
        <p:txBody>
          <a:bodyPr>
            <a:normAutofit/>
          </a:bodyPr>
          <a:lstStyle/>
          <a:p>
            <a:pPr lvl="1">
              <a:buFont typeface="Wingdings" pitchFamily="2" charset="2"/>
              <a:buChar char="§"/>
            </a:pPr>
            <a:r>
              <a:rPr lang="en-GB" dirty="0"/>
              <a:t>Hurricane Sandy's initial landfall was in Jamaica as a Category I hurricane on October 24th, 2012, and later the following day transitioned to Cuba, where there were massive destructions witnessed then Haiti, Dominican Republic, and the Bahamas (</a:t>
            </a:r>
            <a:r>
              <a:rPr lang="en-GB" dirty="0" err="1"/>
              <a:t>Neppalli</a:t>
            </a:r>
            <a:r>
              <a:rPr lang="en-GB" dirty="0"/>
              <a:t> et al.,2017). </a:t>
            </a:r>
            <a:endParaRPr lang="en-GB" dirty="0" smtClean="0"/>
          </a:p>
          <a:p>
            <a:pPr lvl="1">
              <a:buFont typeface="Wingdings" pitchFamily="2" charset="2"/>
              <a:buChar char="§"/>
            </a:pPr>
            <a:r>
              <a:rPr lang="en-GB" dirty="0" smtClean="0"/>
              <a:t>Sandy </a:t>
            </a:r>
            <a:r>
              <a:rPr lang="en-GB" dirty="0"/>
              <a:t>landed in the U.S on October 29th, 2012, near Atlantic City, later in New Jersey at the time. The winds were over 90 mph. </a:t>
            </a:r>
            <a:endParaRPr lang="en-US" dirty="0"/>
          </a:p>
          <a:p>
            <a:pPr lvl="1">
              <a:buFont typeface="Wingdings" pitchFamily="2" charset="2"/>
              <a:buChar char="§"/>
            </a:pPr>
            <a:endParaRPr lang="en-US" dirty="0" smtClean="0"/>
          </a:p>
          <a:p>
            <a:pPr lvl="1">
              <a:buFont typeface="Wingdings" pitchFamily="2" charset="2"/>
              <a:buChar char="§"/>
            </a:pPr>
            <a:endParaRPr lang="en-US" dirty="0"/>
          </a:p>
          <a:p>
            <a:pPr lvl="1">
              <a:buFont typeface="Wingdings" pitchFamily="2" charset="2"/>
              <a:buChar char="§"/>
            </a:pPr>
            <a:endParaRPr lang="en-US" dirty="0" smtClean="0"/>
          </a:p>
          <a:p>
            <a:pPr marL="324000" lvl="1" indent="0">
              <a:buNone/>
            </a:pPr>
            <a:endParaRPr lang="en-US" dirty="0"/>
          </a:p>
          <a:p>
            <a:pPr marL="324000" lvl="1" indent="0">
              <a:buNone/>
            </a:pPr>
            <a:endParaRPr lang="en-US" dirty="0" smtClean="0"/>
          </a:p>
          <a:p>
            <a:pPr marL="324000" lvl="1" indent="0">
              <a:buNone/>
            </a:pPr>
            <a:endParaRPr lang="en-US" dirty="0" smtClean="0"/>
          </a:p>
        </p:txBody>
      </p:sp>
      <p:pic>
        <p:nvPicPr>
          <p:cNvPr id="4" name="Picture 3"/>
          <p:cNvPicPr>
            <a:picLocks noChangeAspect="1"/>
          </p:cNvPicPr>
          <p:nvPr/>
        </p:nvPicPr>
        <p:blipFill>
          <a:blip r:embed="rId3"/>
          <a:stretch>
            <a:fillRect/>
          </a:stretch>
        </p:blipFill>
        <p:spPr>
          <a:xfrm>
            <a:off x="7779223" y="2017486"/>
            <a:ext cx="4203511" cy="4462141"/>
          </a:xfrm>
          <a:prstGeom prst="rect">
            <a:avLst/>
          </a:prstGeom>
        </p:spPr>
      </p:pic>
    </p:spTree>
    <p:extLst>
      <p:ext uri="{BB962C8B-B14F-4D97-AF65-F5344CB8AC3E}">
        <p14:creationId xmlns:p14="http://schemas.microsoft.com/office/powerpoint/2010/main" val="40616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09" y="-505409"/>
            <a:ext cx="7704667" cy="1981200"/>
          </a:xfrm>
        </p:spPr>
        <p:txBody>
          <a:bodyPr/>
          <a:lstStyle/>
          <a:p>
            <a:pPr algn="ctr"/>
            <a:r>
              <a:rPr lang="en-GB" b="1" dirty="0"/>
              <a:t>How was Hurricane Sandy detrimental? </a:t>
            </a:r>
            <a:r>
              <a:rPr lang="en-GB" b="1" dirty="0" smtClean="0"/>
              <a:t>(part a)</a:t>
            </a:r>
            <a:endParaRPr lang="en-US" dirty="0"/>
          </a:p>
        </p:txBody>
      </p:sp>
      <p:sp>
        <p:nvSpPr>
          <p:cNvPr id="3" name="Content Placeholder 2"/>
          <p:cNvSpPr>
            <a:spLocks noGrp="1"/>
          </p:cNvSpPr>
          <p:nvPr>
            <p:ph idx="1"/>
          </p:nvPr>
        </p:nvSpPr>
        <p:spPr>
          <a:xfrm>
            <a:off x="435429" y="2017487"/>
            <a:ext cx="6342742" cy="4462141"/>
          </a:xfrm>
          <a:solidFill>
            <a:srgbClr val="FFC000"/>
          </a:solidFill>
        </p:spPr>
        <p:txBody>
          <a:bodyPr>
            <a:normAutofit/>
          </a:bodyPr>
          <a:lstStyle/>
          <a:p>
            <a:r>
              <a:rPr lang="en-GB" dirty="0"/>
              <a:t>In U.S history, Hurricane Sandy is identified as the fourth most expensive hurricane in American history. </a:t>
            </a:r>
            <a:endParaRPr lang="en-GB" dirty="0" smtClean="0"/>
          </a:p>
          <a:p>
            <a:r>
              <a:rPr lang="en-GB" dirty="0" smtClean="0"/>
              <a:t>An </a:t>
            </a:r>
            <a:r>
              <a:rPr lang="en-GB" dirty="0"/>
              <a:t>estimated 650,000 houses were damaged, which resulted in about $70.2 billion worth of damages caused in respective regions the hurricane fell. </a:t>
            </a:r>
            <a:endParaRPr lang="en-US" dirty="0"/>
          </a:p>
          <a:p>
            <a:r>
              <a:rPr lang="en-GB" dirty="0"/>
              <a:t>According to the National Hurricane Centre, an estimated 147 persons either lost their lives from drowning in the storm surges and the flooding. </a:t>
            </a:r>
            <a:endParaRPr lang="en-US" dirty="0" smtClean="0"/>
          </a:p>
        </p:txBody>
      </p:sp>
      <p:pic>
        <p:nvPicPr>
          <p:cNvPr id="4" name="Picture 3"/>
          <p:cNvPicPr>
            <a:picLocks noChangeAspect="1"/>
          </p:cNvPicPr>
          <p:nvPr/>
        </p:nvPicPr>
        <p:blipFill>
          <a:blip r:embed="rId3"/>
          <a:stretch>
            <a:fillRect/>
          </a:stretch>
        </p:blipFill>
        <p:spPr>
          <a:xfrm>
            <a:off x="6892119" y="2017487"/>
            <a:ext cx="4872251" cy="2418035"/>
          </a:xfrm>
          <a:prstGeom prst="rect">
            <a:avLst/>
          </a:prstGeom>
        </p:spPr>
      </p:pic>
      <p:pic>
        <p:nvPicPr>
          <p:cNvPr id="5" name="Picture 4"/>
          <p:cNvPicPr>
            <a:picLocks noChangeAspect="1"/>
          </p:cNvPicPr>
          <p:nvPr/>
        </p:nvPicPr>
        <p:blipFill>
          <a:blip r:embed="rId4"/>
          <a:stretch>
            <a:fillRect/>
          </a:stretch>
        </p:blipFill>
        <p:spPr>
          <a:xfrm>
            <a:off x="6892119" y="4531057"/>
            <a:ext cx="4872251" cy="2481050"/>
          </a:xfrm>
          <a:prstGeom prst="rect">
            <a:avLst/>
          </a:prstGeom>
        </p:spPr>
      </p:pic>
    </p:spTree>
    <p:extLst>
      <p:ext uri="{BB962C8B-B14F-4D97-AF65-F5344CB8AC3E}">
        <p14:creationId xmlns:p14="http://schemas.microsoft.com/office/powerpoint/2010/main" val="105648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009" y="-505409"/>
            <a:ext cx="7704667" cy="1981200"/>
          </a:xfrm>
        </p:spPr>
        <p:txBody>
          <a:bodyPr/>
          <a:lstStyle/>
          <a:p>
            <a:pPr algn="ctr"/>
            <a:r>
              <a:rPr lang="en-GB" b="1" dirty="0"/>
              <a:t>How was Hurricane Sandy detrimental? </a:t>
            </a:r>
            <a:r>
              <a:rPr lang="en-GB" b="1" dirty="0" smtClean="0"/>
              <a:t>(part b)</a:t>
            </a:r>
            <a:endParaRPr lang="en-US" dirty="0"/>
          </a:p>
        </p:txBody>
      </p:sp>
      <p:sp>
        <p:nvSpPr>
          <p:cNvPr id="3" name="Content Placeholder 2"/>
          <p:cNvSpPr>
            <a:spLocks noGrp="1"/>
          </p:cNvSpPr>
          <p:nvPr>
            <p:ph idx="1"/>
          </p:nvPr>
        </p:nvSpPr>
        <p:spPr>
          <a:xfrm>
            <a:off x="435429" y="1844843"/>
            <a:ext cx="6342742" cy="4621138"/>
          </a:xfrm>
          <a:solidFill>
            <a:srgbClr val="FFC000"/>
          </a:solidFill>
        </p:spPr>
        <p:txBody>
          <a:bodyPr>
            <a:normAutofit/>
          </a:bodyPr>
          <a:lstStyle/>
          <a:p>
            <a:r>
              <a:rPr lang="en-GB" dirty="0"/>
              <a:t>In the U.S alone, the lives lost were 72, while in Haiti, an estimated 54 deaths were reported (Lee, et al.,2020). </a:t>
            </a:r>
            <a:endParaRPr lang="en-US" dirty="0"/>
          </a:p>
          <a:p>
            <a:r>
              <a:rPr lang="en-GB" dirty="0"/>
              <a:t>As a result of the hurricane, about 8.5 million people </a:t>
            </a:r>
            <a:r>
              <a:rPr lang="en-GB" dirty="0" smtClean="0"/>
              <a:t>experienced power outages.</a:t>
            </a:r>
          </a:p>
          <a:p>
            <a:r>
              <a:rPr lang="en-GB" dirty="0" smtClean="0"/>
              <a:t>They had </a:t>
            </a:r>
            <a:r>
              <a:rPr lang="en-GB" dirty="0"/>
              <a:t>to stay for weeks before they were reconnected, which resulted in the communities having to halt emergency services such as hospitals and fire fighting. </a:t>
            </a:r>
            <a:endParaRPr lang="en-GB" dirty="0" smtClean="0"/>
          </a:p>
          <a:p>
            <a:r>
              <a:rPr lang="en-GB" dirty="0" smtClean="0"/>
              <a:t>In </a:t>
            </a:r>
            <a:r>
              <a:rPr lang="en-GB" dirty="0"/>
              <a:t>addition, the Hurricane resulted in strong record-breaking surges, which resulted in flooding in both New Jersey and New </a:t>
            </a:r>
            <a:r>
              <a:rPr lang="en-GB" dirty="0" smtClean="0"/>
              <a:t>York.</a:t>
            </a:r>
          </a:p>
          <a:p>
            <a:r>
              <a:rPr lang="en-GB" dirty="0" smtClean="0"/>
              <a:t>It also destroyed vehicles and other valuable items.  </a:t>
            </a:r>
          </a:p>
          <a:p>
            <a:pPr marL="0" indent="0">
              <a:buNone/>
            </a:pPr>
            <a:endParaRPr lang="en-US" dirty="0"/>
          </a:p>
        </p:txBody>
      </p:sp>
      <p:pic>
        <p:nvPicPr>
          <p:cNvPr id="4" name="Picture 3"/>
          <p:cNvPicPr>
            <a:picLocks noChangeAspect="1"/>
          </p:cNvPicPr>
          <p:nvPr/>
        </p:nvPicPr>
        <p:blipFill>
          <a:blip r:embed="rId3"/>
          <a:stretch>
            <a:fillRect/>
          </a:stretch>
        </p:blipFill>
        <p:spPr>
          <a:xfrm>
            <a:off x="6778171" y="1844842"/>
            <a:ext cx="4862620" cy="2550695"/>
          </a:xfrm>
          <a:prstGeom prst="rect">
            <a:avLst/>
          </a:prstGeom>
        </p:spPr>
      </p:pic>
      <p:pic>
        <p:nvPicPr>
          <p:cNvPr id="5" name="Picture 4"/>
          <p:cNvPicPr>
            <a:picLocks noChangeAspect="1"/>
          </p:cNvPicPr>
          <p:nvPr/>
        </p:nvPicPr>
        <p:blipFill>
          <a:blip r:embed="rId4"/>
          <a:stretch>
            <a:fillRect/>
          </a:stretch>
        </p:blipFill>
        <p:spPr>
          <a:xfrm>
            <a:off x="6778172" y="4521868"/>
            <a:ext cx="4889480" cy="1944112"/>
          </a:xfrm>
          <a:prstGeom prst="rect">
            <a:avLst/>
          </a:prstGeom>
        </p:spPr>
      </p:pic>
    </p:spTree>
    <p:extLst>
      <p:ext uri="{BB962C8B-B14F-4D97-AF65-F5344CB8AC3E}">
        <p14:creationId xmlns:p14="http://schemas.microsoft.com/office/powerpoint/2010/main" val="8298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977" y="-288841"/>
            <a:ext cx="7704667" cy="1981200"/>
          </a:xfrm>
        </p:spPr>
        <p:txBody>
          <a:bodyPr/>
          <a:lstStyle/>
          <a:p>
            <a:pPr algn="ctr"/>
            <a:r>
              <a:rPr lang="en-GB" b="1" dirty="0"/>
              <a:t>Fun facts about Hurricane </a:t>
            </a:r>
            <a:r>
              <a:rPr lang="en-GB" b="1" dirty="0" smtClean="0"/>
              <a:t>Sandy (Part a)</a:t>
            </a:r>
            <a:endParaRPr lang="en-US" dirty="0"/>
          </a:p>
        </p:txBody>
      </p:sp>
      <p:sp>
        <p:nvSpPr>
          <p:cNvPr id="3" name="Content Placeholder 2"/>
          <p:cNvSpPr>
            <a:spLocks noGrp="1"/>
          </p:cNvSpPr>
          <p:nvPr>
            <p:ph idx="1"/>
          </p:nvPr>
        </p:nvSpPr>
        <p:spPr>
          <a:xfrm>
            <a:off x="435428" y="1897039"/>
            <a:ext cx="6811531" cy="4582590"/>
          </a:xfrm>
          <a:solidFill>
            <a:srgbClr val="FFC000"/>
          </a:solidFill>
        </p:spPr>
        <p:txBody>
          <a:bodyPr>
            <a:normAutofit fontScale="92500" lnSpcReduction="20000"/>
          </a:bodyPr>
          <a:lstStyle/>
          <a:p>
            <a:pPr lvl="0"/>
            <a:endParaRPr lang="en-GB" dirty="0" smtClean="0"/>
          </a:p>
          <a:p>
            <a:pPr lvl="0"/>
            <a:r>
              <a:rPr lang="en-GB" dirty="0" smtClean="0"/>
              <a:t>A </a:t>
            </a:r>
            <a:r>
              <a:rPr lang="en-GB" dirty="0"/>
              <a:t>hurricane has the potential in one region to dump over 6 inches of rain in a region before it moves to the next region (</a:t>
            </a:r>
            <a:r>
              <a:rPr lang="en-GB" dirty="0" err="1"/>
              <a:t>Neppalli</a:t>
            </a:r>
            <a:r>
              <a:rPr lang="en-GB" dirty="0"/>
              <a:t> et al., 2017). </a:t>
            </a:r>
            <a:endParaRPr lang="en-US" sz="2800" dirty="0"/>
          </a:p>
          <a:p>
            <a:pPr lvl="0"/>
            <a:r>
              <a:rPr lang="en-GB" dirty="0"/>
              <a:t>The heaviest of the rains in hurricanes occur at the </a:t>
            </a:r>
            <a:r>
              <a:rPr lang="en-GB" dirty="0" smtClean="0"/>
              <a:t>centre </a:t>
            </a:r>
            <a:r>
              <a:rPr lang="en-GB" dirty="0"/>
              <a:t>of the eye of the hurricanes. This is witnessed with the ring of clouds that surround the eye of the hurricanes and the continuous thunder and lightning identified at the eye of the hurricane. </a:t>
            </a:r>
            <a:endParaRPr lang="en-US" sz="2800" dirty="0"/>
          </a:p>
          <a:p>
            <a:pPr lvl="0"/>
            <a:r>
              <a:rPr lang="en-GB" dirty="0"/>
              <a:t>Hurricanes have the potential to generate tornadoes. This results in two natural disasters at the same time, which cause more destruction. </a:t>
            </a:r>
            <a:endParaRPr lang="en-US" sz="2800" dirty="0"/>
          </a:p>
          <a:p>
            <a:pPr lvl="0"/>
            <a:r>
              <a:rPr lang="en-GB" dirty="0"/>
              <a:t>With every second of lightning on the eye of the hurricane, it has the potential to release energy which can be equivalent to 10 atomic bombs. </a:t>
            </a:r>
            <a:endParaRPr lang="en-GB" dirty="0" smtClean="0"/>
          </a:p>
          <a:p>
            <a:pPr lvl="0"/>
            <a:r>
              <a:rPr lang="en-GB" dirty="0" smtClean="0"/>
              <a:t>Thus</a:t>
            </a:r>
            <a:r>
              <a:rPr lang="en-GB" dirty="0"/>
              <a:t>, it is crucial for the storm chasers or hurricane field scientists to be extra careful when they are handling the hurricane to ensure not at any point they interact with the continuous lightening which is evident on the hurricane, especially once it passes to be a Category 2 hurricane (</a:t>
            </a:r>
            <a:r>
              <a:rPr lang="en-GB" dirty="0" err="1"/>
              <a:t>Meng</a:t>
            </a:r>
            <a:r>
              <a:rPr lang="en-GB" dirty="0"/>
              <a:t> &amp; </a:t>
            </a:r>
            <a:r>
              <a:rPr lang="en-GB" dirty="0" err="1"/>
              <a:t>Mozumder</a:t>
            </a:r>
            <a:r>
              <a:rPr lang="en-GB" dirty="0"/>
              <a:t>, 2021). </a:t>
            </a:r>
            <a:endParaRPr lang="en-US" sz="2800" dirty="0"/>
          </a:p>
          <a:p>
            <a:pPr marL="324000" lvl="1" indent="0">
              <a:buNone/>
            </a:pPr>
            <a:endParaRPr lang="en-US" dirty="0" smtClean="0"/>
          </a:p>
        </p:txBody>
      </p:sp>
      <p:pic>
        <p:nvPicPr>
          <p:cNvPr id="4" name="Picture 3"/>
          <p:cNvPicPr>
            <a:picLocks noChangeAspect="1"/>
          </p:cNvPicPr>
          <p:nvPr/>
        </p:nvPicPr>
        <p:blipFill>
          <a:blip r:embed="rId3"/>
          <a:stretch>
            <a:fillRect/>
          </a:stretch>
        </p:blipFill>
        <p:spPr>
          <a:xfrm>
            <a:off x="7246960" y="1897038"/>
            <a:ext cx="4763070" cy="2702257"/>
          </a:xfrm>
          <a:prstGeom prst="rect">
            <a:avLst/>
          </a:prstGeom>
        </p:spPr>
      </p:pic>
      <p:pic>
        <p:nvPicPr>
          <p:cNvPr id="5" name="Picture 4"/>
          <p:cNvPicPr>
            <a:picLocks noChangeAspect="1"/>
          </p:cNvPicPr>
          <p:nvPr/>
        </p:nvPicPr>
        <p:blipFill>
          <a:blip r:embed="rId4"/>
          <a:stretch>
            <a:fillRect/>
          </a:stretch>
        </p:blipFill>
        <p:spPr>
          <a:xfrm>
            <a:off x="7369791" y="4803974"/>
            <a:ext cx="4640239" cy="1662681"/>
          </a:xfrm>
          <a:prstGeom prst="rect">
            <a:avLst/>
          </a:prstGeom>
        </p:spPr>
      </p:pic>
    </p:spTree>
    <p:extLst>
      <p:ext uri="{BB962C8B-B14F-4D97-AF65-F5344CB8AC3E}">
        <p14:creationId xmlns:p14="http://schemas.microsoft.com/office/powerpoint/2010/main" val="31983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1555</Words>
  <Application>Microsoft Office PowerPoint</Application>
  <PresentationFormat>Widescreen</PresentationFormat>
  <Paragraphs>119</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Gill Sans MT</vt:lpstr>
      <vt:lpstr>Wingdings</vt:lpstr>
      <vt:lpstr>Wingdings 2</vt:lpstr>
      <vt:lpstr>Dividend</vt:lpstr>
      <vt:lpstr>Passion project: Hurricane Sandy </vt:lpstr>
      <vt:lpstr>What is Hurricane Sandy  </vt:lpstr>
      <vt:lpstr>Hurricane Sandy timelines (part a)  </vt:lpstr>
      <vt:lpstr>Hurricane Sandy timelines (part b) </vt:lpstr>
      <vt:lpstr>How was Hurricane Sandy caused?  </vt:lpstr>
      <vt:lpstr>Hurricane Sandy landfall </vt:lpstr>
      <vt:lpstr>How was Hurricane Sandy detrimental? (part a)</vt:lpstr>
      <vt:lpstr>How was Hurricane Sandy detrimental? (part b)</vt:lpstr>
      <vt:lpstr>Fun facts about Hurricane Sandy (Part a)</vt:lpstr>
      <vt:lpstr>Fun facts about Hurricane Sandy (part b)</vt:lpstr>
      <vt:lpstr>Conclusion </vt:lpstr>
      <vt:lpstr>References </vt:lpstr>
      <vt:lpstr>Brainstorming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Ryan Langan</dc:creator>
  <cp:lastModifiedBy>user</cp:lastModifiedBy>
  <cp:revision>168</cp:revision>
  <dcterms:created xsi:type="dcterms:W3CDTF">2020-05-14T23:31:58Z</dcterms:created>
  <dcterms:modified xsi:type="dcterms:W3CDTF">2021-05-01T16:10:03Z</dcterms:modified>
</cp:coreProperties>
</file>